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74" r:id="rId4"/>
    <p:sldId id="258" r:id="rId5"/>
    <p:sldId id="259" r:id="rId6"/>
    <p:sldId id="260" r:id="rId7"/>
    <p:sldId id="261" r:id="rId8"/>
    <p:sldId id="262" r:id="rId9"/>
    <p:sldId id="265" r:id="rId10"/>
    <p:sldId id="263" r:id="rId11"/>
    <p:sldId id="264" r:id="rId12"/>
    <p:sldId id="266" r:id="rId13"/>
    <p:sldId id="267" r:id="rId14"/>
    <p:sldId id="268" r:id="rId15"/>
    <p:sldId id="269" r:id="rId16"/>
    <p:sldId id="270" r:id="rId17"/>
    <p:sldId id="271" r:id="rId18"/>
    <p:sldId id="275" r:id="rId19"/>
    <p:sldId id="276" r:id="rId20"/>
    <p:sldId id="272" r:id="rId21"/>
    <p:sldId id="27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-8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90BA8C-19AF-4EE3-99BC-E312678BB611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6374DF-3BDF-48C4-ACB9-593DDC94239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6374DF-3BDF-48C4-ACB9-593DDC94239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FF611B-70FD-41F1-9C99-8A94971F6E09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B89678-9D83-4064-B6A7-FA2E675310FD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ED0F79-D305-45C9-BD38-4D951253B674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65FE6-7430-4337-8ADD-4CC3AF0B00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ED0F79-D305-45C9-BD38-4D951253B674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65FE6-7430-4337-8ADD-4CC3AF0B00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ED0F79-D305-45C9-BD38-4D951253B674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65FE6-7430-4337-8ADD-4CC3AF0B00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ED0F79-D305-45C9-BD38-4D951253B674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65FE6-7430-4337-8ADD-4CC3AF0B00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ED0F79-D305-45C9-BD38-4D951253B674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65FE6-7430-4337-8ADD-4CC3AF0B00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ED0F79-D305-45C9-BD38-4D951253B674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65FE6-7430-4337-8ADD-4CC3AF0B00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ED0F79-D305-45C9-BD38-4D951253B674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65FE6-7430-4337-8ADD-4CC3AF0B00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ED0F79-D305-45C9-BD38-4D951253B674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65FE6-7430-4337-8ADD-4CC3AF0B00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ED0F79-D305-45C9-BD38-4D951253B674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65FE6-7430-4337-8ADD-4CC3AF0B00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ED0F79-D305-45C9-BD38-4D951253B674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65FE6-7430-4337-8ADD-4CC3AF0B00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ED0F79-D305-45C9-BD38-4D951253B674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65FE6-7430-4337-8ADD-4CC3AF0B00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E7ED0F79-D305-45C9-BD38-4D951253B674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D8A65FE6-7430-4337-8ADD-4CC3AF0B00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Word_Document2.docx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Week 8 – Power!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November 16, 2012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t-test review</a:t>
            </a:r>
          </a:p>
          <a:p>
            <a:r>
              <a:rPr lang="en-US" dirty="0" smtClean="0"/>
              <a:t>Power!</a:t>
            </a:r>
          </a:p>
          <a:p>
            <a:r>
              <a:rPr lang="en-US" dirty="0" smtClean="0"/>
              <a:t>Questions?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t-tests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Single sample t-test</a:t>
            </a:r>
          </a:p>
          <a:p>
            <a:pPr lvl="1"/>
            <a:r>
              <a:rPr lang="en-US" dirty="0" smtClean="0"/>
              <a:t>(How likely is it that your sample came from your null population?)</a:t>
            </a:r>
          </a:p>
          <a:p>
            <a:r>
              <a:rPr lang="en-US" dirty="0" smtClean="0"/>
              <a:t>Two sample t-test</a:t>
            </a:r>
          </a:p>
          <a:p>
            <a:pPr lvl="1"/>
            <a:r>
              <a:rPr lang="en-US" dirty="0" smtClean="0"/>
              <a:t>(How likely is it that your two samples came from the same population?)</a:t>
            </a:r>
          </a:p>
          <a:p>
            <a:pPr lvl="1"/>
            <a:r>
              <a:rPr lang="en-US" dirty="0" smtClean="0"/>
              <a:t>Pooled variance</a:t>
            </a:r>
          </a:p>
          <a:p>
            <a:r>
              <a:rPr lang="en-US" dirty="0" smtClean="0"/>
              <a:t>Matched pairs t-test</a:t>
            </a:r>
          </a:p>
          <a:p>
            <a:pPr lvl="1"/>
            <a:r>
              <a:rPr lang="en-US" dirty="0" smtClean="0"/>
              <a:t>(How likely is it that the difference between pre-and post scores is zero?)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I and Type II errors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052320"/>
          <a:ext cx="8229600" cy="2748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r>
                        <a:rPr lang="en-US" baseline="-25000" dirty="0" smtClean="0"/>
                        <a:t>0 </a:t>
                      </a:r>
                      <a:r>
                        <a:rPr lang="en-US" dirty="0" smtClean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r>
                        <a:rPr lang="en-US" baseline="-25000" dirty="0" smtClean="0"/>
                        <a:t>0</a:t>
                      </a:r>
                      <a:r>
                        <a:rPr lang="en-US" dirty="0" smtClean="0"/>
                        <a:t> False</a:t>
                      </a:r>
                      <a:endParaRPr lang="en-US" dirty="0"/>
                    </a:p>
                  </a:txBody>
                  <a:tcPr>
                    <a:solidFill>
                      <a:schemeClr val="tx1">
                        <a:alpha val="2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Reject H</a:t>
                      </a:r>
                      <a:r>
                        <a:rPr lang="en-US" baseline="-25000" dirty="0" smtClean="0"/>
                        <a:t>0</a:t>
                      </a:r>
                      <a:endParaRPr lang="en-US" baseline="-25000" dirty="0"/>
                    </a:p>
                  </a:txBody>
                  <a:tcPr anchor="ctr">
                    <a:solidFill>
                      <a:schemeClr val="tx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Type I error</a:t>
                      </a:r>
                    </a:p>
                    <a:p>
                      <a:pPr algn="ctr"/>
                      <a:r>
                        <a:rPr lang="en-US" dirty="0" smtClean="0"/>
                        <a:t>α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tx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Correct!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Power: 1-β</a:t>
                      </a:r>
                    </a:p>
                    <a:p>
                      <a:pPr algn="ctr"/>
                      <a:endParaRPr lang="en-US" dirty="0" smtClean="0"/>
                    </a:p>
                  </a:txBody>
                  <a:tcPr anchor="ctr">
                    <a:solidFill>
                      <a:schemeClr val="tx1">
                        <a:alpha val="2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Retain H</a:t>
                      </a:r>
                      <a:r>
                        <a:rPr lang="en-US" baseline="-25000" dirty="0" smtClean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Correct!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Confidence: 1-α</a:t>
                      </a:r>
                    </a:p>
                    <a:p>
                      <a:pPr algn="ctr"/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Type II error</a:t>
                      </a:r>
                    </a:p>
                    <a:p>
                      <a:pPr algn="ctr"/>
                      <a:r>
                        <a:rPr lang="en-US" dirty="0" smtClean="0"/>
                        <a:t>β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I and Type II errors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052320"/>
          <a:ext cx="8229600" cy="2748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r>
                        <a:rPr lang="en-US" baseline="-25000" dirty="0" smtClean="0"/>
                        <a:t>0 </a:t>
                      </a:r>
                      <a:r>
                        <a:rPr lang="en-US" dirty="0" smtClean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r>
                        <a:rPr lang="en-US" baseline="-25000" dirty="0" smtClean="0"/>
                        <a:t>0</a:t>
                      </a:r>
                      <a:r>
                        <a:rPr lang="en-US" dirty="0" smtClean="0"/>
                        <a:t> False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Reject H</a:t>
                      </a:r>
                      <a:r>
                        <a:rPr lang="en-US" baseline="-25000" dirty="0" smtClean="0"/>
                        <a:t>0</a:t>
                      </a:r>
                      <a:endParaRPr lang="en-US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Type I error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a:t>α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Correct!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Power: 1-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a:t>β</a:t>
                      </a:r>
                    </a:p>
                    <a:p>
                      <a:pPr algn="ctr"/>
                      <a:endParaRPr lang="en-US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Retain H</a:t>
                      </a:r>
                      <a:r>
                        <a:rPr lang="en-US" baseline="-25000" dirty="0" smtClean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Correct!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Confidence: 1-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a:t>α</a:t>
                      </a:r>
                      <a:endParaRPr lang="en-US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Type II error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a:t>β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I errors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We determine our chance of making Type I errors when we set </a:t>
            </a:r>
            <a:r>
              <a:rPr lang="el-GR" dirty="0" smtClean="0">
                <a:latin typeface="Cambria Math"/>
                <a:ea typeface="Cambria Math"/>
              </a:rPr>
              <a:t>α</a:t>
            </a:r>
            <a:r>
              <a:rPr lang="en-US" dirty="0" smtClean="0">
                <a:ea typeface="Cambria Math"/>
              </a:rPr>
              <a:t>—the percent of observations in the red area</a:t>
            </a:r>
          </a:p>
          <a:p>
            <a:endParaRPr lang="en-US" dirty="0" smtClean="0">
              <a:latin typeface="Cambria Math"/>
              <a:ea typeface="Cambria Math"/>
            </a:endParaRPr>
          </a:p>
          <a:p>
            <a:endParaRPr lang="en-US" dirty="0" smtClean="0">
              <a:latin typeface="Cambria Math"/>
              <a:ea typeface="Cambria Math"/>
            </a:endParaRPr>
          </a:p>
          <a:p>
            <a:endParaRPr lang="en-US" dirty="0" smtClean="0">
              <a:latin typeface="Cambria Math"/>
              <a:ea typeface="Cambria Math"/>
            </a:endParaRPr>
          </a:p>
          <a:p>
            <a:endParaRPr lang="en-US" dirty="0" smtClean="0">
              <a:latin typeface="Cambria Math"/>
              <a:ea typeface="Cambria Math"/>
            </a:endParaRPr>
          </a:p>
          <a:p>
            <a:endParaRPr lang="en-US" dirty="0" smtClean="0">
              <a:latin typeface="Cambria Math"/>
              <a:ea typeface="Cambria Math"/>
            </a:endParaRPr>
          </a:p>
          <a:p>
            <a:endParaRPr lang="en-US" dirty="0" smtClean="0">
              <a:latin typeface="Cambria Math"/>
              <a:ea typeface="Cambria Math"/>
            </a:endParaRPr>
          </a:p>
          <a:p>
            <a:endParaRPr lang="en-US" dirty="0" smtClean="0">
              <a:latin typeface="Cambria Math"/>
              <a:ea typeface="Cambria Math"/>
            </a:endParaRPr>
          </a:p>
          <a:p>
            <a:endParaRPr lang="en-US" dirty="0" smtClean="0">
              <a:latin typeface="Cambria Math"/>
              <a:ea typeface="Cambria Math"/>
            </a:endParaRPr>
          </a:p>
          <a:p>
            <a:r>
              <a:rPr lang="en-US" dirty="0" smtClean="0">
                <a:ea typeface="Cambria Math"/>
              </a:rPr>
              <a:t>If we calculate a t-statistic in the red area and the null hypothesis is true, we will mistakenly reject H</a:t>
            </a:r>
            <a:r>
              <a:rPr lang="en-US" baseline="-25000" dirty="0" smtClean="0">
                <a:ea typeface="Cambria Math"/>
              </a:rPr>
              <a:t>0</a:t>
            </a:r>
            <a:endParaRPr lang="en-US" baseline="-25000" dirty="0"/>
          </a:p>
        </p:txBody>
      </p:sp>
      <p:pic>
        <p:nvPicPr>
          <p:cNvPr id="5" name="Picture 4" descr="alph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1800" y="2362200"/>
            <a:ext cx="3276600" cy="28150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74842" y="4050268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</a:t>
            </a:r>
            <a:r>
              <a:rPr lang="el-GR" baseline="-25000" dirty="0" smtClean="0">
                <a:solidFill>
                  <a:schemeClr val="bg1"/>
                </a:solidFill>
                <a:latin typeface="Cambria Math"/>
                <a:ea typeface="Cambria Math"/>
              </a:rPr>
              <a:t>α</a:t>
            </a:r>
            <a:endParaRPr lang="en-US" baseline="-25000" dirty="0">
              <a:solidFill>
                <a:schemeClr val="bg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5260805" y="4340395"/>
            <a:ext cx="240268" cy="246279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r>
              <a:rPr lang="el-GR" dirty="0" smtClean="0">
                <a:latin typeface="Cambria Math"/>
                <a:ea typeface="Cambria Math"/>
              </a:rPr>
              <a:t>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H</a:t>
            </a:r>
            <a:r>
              <a:rPr lang="en-US" baseline="-25000" dirty="0" smtClean="0"/>
              <a:t>0</a:t>
            </a:r>
            <a:r>
              <a:rPr lang="en-US" dirty="0" smtClean="0"/>
              <a:t> is true, 1-</a:t>
            </a:r>
            <a:r>
              <a:rPr lang="el-GR" dirty="0" smtClean="0">
                <a:latin typeface="Cambria Math"/>
                <a:ea typeface="Cambria Math"/>
              </a:rPr>
              <a:t> α</a:t>
            </a:r>
            <a:r>
              <a:rPr lang="en-US" dirty="0" smtClean="0">
                <a:latin typeface="Cambria Math"/>
                <a:ea typeface="Cambria Math"/>
              </a:rPr>
              <a:t> </a:t>
            </a:r>
            <a:r>
              <a:rPr lang="en-US" dirty="0" smtClean="0">
                <a:ea typeface="Cambria Math"/>
              </a:rPr>
              <a:t>% of the sample means we draw will not lead us to mistakenly reject the null hypothesis</a:t>
            </a:r>
            <a:endParaRPr lang="en-US" dirty="0"/>
          </a:p>
        </p:txBody>
      </p:sp>
      <p:pic>
        <p:nvPicPr>
          <p:cNvPr id="4" name="Picture 3" descr="oneminusalph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5600" y="3136120"/>
            <a:ext cx="3816350" cy="3264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H</a:t>
            </a:r>
            <a:r>
              <a:rPr lang="en-US" baseline="-25000" dirty="0" smtClean="0"/>
              <a:t>0</a:t>
            </a:r>
            <a:r>
              <a:rPr lang="en-US" dirty="0" smtClean="0"/>
              <a:t> is false?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If H</a:t>
            </a:r>
            <a:r>
              <a:rPr lang="en-US" sz="2800" baseline="-25000" dirty="0" smtClean="0"/>
              <a:t>0</a:t>
            </a:r>
            <a:r>
              <a:rPr lang="en-US" sz="2800" dirty="0" smtClean="0"/>
              <a:t> is false, then our sample mean is drawn from a population with a true mean that is different than </a:t>
            </a:r>
            <a:r>
              <a:rPr lang="el-GR" sz="2800" dirty="0" smtClean="0">
                <a:latin typeface="Cambria Math"/>
                <a:ea typeface="Cambria Math"/>
              </a:rPr>
              <a:t>μ</a:t>
            </a:r>
            <a:r>
              <a:rPr lang="en-US" sz="2800" baseline="-25000" dirty="0" smtClean="0">
                <a:latin typeface="Cambria Math"/>
                <a:ea typeface="Cambria Math"/>
              </a:rPr>
              <a:t>0</a:t>
            </a:r>
            <a:endParaRPr lang="en-US" sz="2800" baseline="-25000" dirty="0"/>
          </a:p>
        </p:txBody>
      </p:sp>
      <p:pic>
        <p:nvPicPr>
          <p:cNvPr id="4" name="Picture 3" descr="true mu blank no alph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44053" y="2660650"/>
            <a:ext cx="5294947" cy="3740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I and Type II errors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052320"/>
          <a:ext cx="8229600" cy="2748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r>
                        <a:rPr lang="en-US" baseline="-25000" dirty="0" smtClean="0"/>
                        <a:t>0 </a:t>
                      </a:r>
                      <a:r>
                        <a:rPr lang="en-US" dirty="0" smtClean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r>
                        <a:rPr lang="en-US" baseline="-25000" dirty="0" smtClean="0"/>
                        <a:t>0</a:t>
                      </a:r>
                      <a:r>
                        <a:rPr lang="en-US" dirty="0" smtClean="0"/>
                        <a:t> False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Reject H</a:t>
                      </a:r>
                      <a:r>
                        <a:rPr lang="en-US" baseline="-25000" dirty="0" smtClean="0"/>
                        <a:t>0</a:t>
                      </a:r>
                      <a:endParaRPr lang="en-US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Type I error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a:t>α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Correct!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Power: 1-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a:t>β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Retain H</a:t>
                      </a:r>
                      <a:r>
                        <a:rPr lang="en-US" baseline="-25000" dirty="0" smtClean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Correct!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Confidence: 1-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a:t>α</a:t>
                      </a:r>
                      <a:endParaRPr lang="en-US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Type II error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a:t>β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H</a:t>
            </a:r>
            <a:r>
              <a:rPr lang="en-US" baseline="-25000" dirty="0" smtClean="0"/>
              <a:t>0</a:t>
            </a:r>
            <a:r>
              <a:rPr lang="en-US" dirty="0" smtClean="0"/>
              <a:t> is false?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Comparisons are still made using a critical t-value determined relative to </a:t>
            </a:r>
            <a:r>
              <a:rPr lang="el-GR" sz="2800" dirty="0" smtClean="0">
                <a:latin typeface="Cambria Math"/>
                <a:ea typeface="Cambria Math"/>
              </a:rPr>
              <a:t>μ</a:t>
            </a:r>
            <a:r>
              <a:rPr lang="en-US" sz="2800" baseline="-25000" dirty="0" smtClean="0">
                <a:latin typeface="Cambria Math"/>
                <a:ea typeface="Cambria Math"/>
              </a:rPr>
              <a:t>0</a:t>
            </a:r>
            <a:endParaRPr lang="en-US" sz="2800" dirty="0"/>
          </a:p>
        </p:txBody>
      </p:sp>
      <p:pic>
        <p:nvPicPr>
          <p:cNvPr id="4" name="Picture 3" descr="true mu blank_cri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94794" y="2667000"/>
            <a:ext cx="5312706" cy="37588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95800" y="3048000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</a:t>
            </a:r>
            <a:r>
              <a:rPr lang="el-GR" baseline="-25000" dirty="0" smtClean="0">
                <a:solidFill>
                  <a:schemeClr val="bg1"/>
                </a:solidFill>
                <a:latin typeface="Cambria Math"/>
                <a:ea typeface="Cambria Math"/>
              </a:rPr>
              <a:t>α</a:t>
            </a:r>
            <a:endParaRPr lang="en-US" baseline="-25000" dirty="0" smtClean="0">
              <a:solidFill>
                <a:schemeClr val="bg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16200000" flipH="1">
            <a:off x="4610100" y="3543300"/>
            <a:ext cx="381000" cy="152400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II errors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Type II errors are when we mistakenly retain the null hypothesis when it is false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This happens when we calculate a t-statistic in the yellow area</a:t>
            </a:r>
          </a:p>
          <a:p>
            <a:r>
              <a:rPr lang="en-US" dirty="0" smtClean="0"/>
              <a:t>The proportion of observations in the yellow area is </a:t>
            </a:r>
            <a:r>
              <a:rPr lang="el-GR" dirty="0" smtClean="0">
                <a:latin typeface="Cambria Math"/>
                <a:ea typeface="Cambria Math"/>
              </a:rPr>
              <a:t>β</a:t>
            </a:r>
            <a:endParaRPr lang="en-US" dirty="0"/>
          </a:p>
        </p:txBody>
      </p:sp>
      <p:pic>
        <p:nvPicPr>
          <p:cNvPr id="4" name="Picture 3" descr="true mu be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37962" y="2330750"/>
            <a:ext cx="4143838" cy="2927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Power: 1-</a:t>
            </a:r>
            <a:r>
              <a:rPr lang="el-GR" dirty="0" smtClean="0">
                <a:latin typeface="Cambria Math"/>
                <a:ea typeface="Cambria Math"/>
              </a:rPr>
              <a:t>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likelihood we will correctly reject the null hypothesis is 1-</a:t>
            </a:r>
            <a:r>
              <a:rPr lang="el-GR" dirty="0" smtClean="0">
                <a:latin typeface="Cambria Math"/>
                <a:ea typeface="Cambria Math"/>
              </a:rPr>
              <a:t>β</a:t>
            </a:r>
            <a:r>
              <a:rPr lang="en-US" dirty="0" smtClean="0">
                <a:ea typeface="Cambria Math"/>
              </a:rPr>
              <a:t>—the proportion of possible sample means in the region of rejection for the null hypothesis</a:t>
            </a:r>
          </a:p>
          <a:p>
            <a:endParaRPr lang="en-US" dirty="0" smtClean="0">
              <a:ea typeface="Cambria Math"/>
            </a:endParaRPr>
          </a:p>
          <a:p>
            <a:endParaRPr lang="en-US" dirty="0" smtClean="0">
              <a:ea typeface="Cambria Math"/>
            </a:endParaRPr>
          </a:p>
          <a:p>
            <a:endParaRPr lang="en-US" dirty="0" smtClean="0">
              <a:ea typeface="Cambria Math"/>
            </a:endParaRPr>
          </a:p>
          <a:p>
            <a:endParaRPr lang="en-US" dirty="0" smtClean="0">
              <a:ea typeface="Cambria Math"/>
            </a:endParaRPr>
          </a:p>
          <a:p>
            <a:endParaRPr lang="en-US" dirty="0" smtClean="0">
              <a:ea typeface="Cambria Math"/>
            </a:endParaRPr>
          </a:p>
          <a:p>
            <a:endParaRPr lang="en-US" dirty="0" smtClean="0">
              <a:ea typeface="Cambria Math"/>
            </a:endParaRPr>
          </a:p>
          <a:p>
            <a:endParaRPr lang="en-US" dirty="0" smtClean="0">
              <a:ea typeface="Cambria Math"/>
            </a:endParaRPr>
          </a:p>
          <a:p>
            <a:endParaRPr lang="en-US" dirty="0" smtClean="0">
              <a:ea typeface="Cambria Math"/>
            </a:endParaRPr>
          </a:p>
          <a:p>
            <a:pPr>
              <a:buNone/>
            </a:pPr>
            <a:r>
              <a:rPr lang="en-US" dirty="0" smtClean="0">
                <a:ea typeface="Cambria Math"/>
              </a:rPr>
              <a:t> </a:t>
            </a:r>
            <a:endParaRPr lang="en-US" dirty="0"/>
          </a:p>
        </p:txBody>
      </p:sp>
      <p:pic>
        <p:nvPicPr>
          <p:cNvPr id="4" name="Picture 3" descr="true mu 1-be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75560" y="2743200"/>
            <a:ext cx="4863440" cy="3435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determines power?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 smtClean="0"/>
              <a:t>First, we need a </a:t>
            </a:r>
            <a:r>
              <a:rPr lang="en-US" sz="2800" i="1" dirty="0" smtClean="0"/>
              <a:t>specific</a:t>
            </a:r>
            <a:r>
              <a:rPr lang="en-US" sz="2800" dirty="0" smtClean="0"/>
              <a:t> alternative mean.  The standardized difference between our null hypothesis and this mean is the effect size, d. Can also think of this as the desired minimum detectable difference. </a:t>
            </a:r>
          </a:p>
          <a:p>
            <a:pPr>
              <a:buNone/>
            </a:pPr>
            <a:r>
              <a:rPr lang="en-US" sz="2800" baseline="-25000" dirty="0" smtClean="0"/>
              <a:t>  </a:t>
            </a:r>
          </a:p>
          <a:p>
            <a:pPr>
              <a:buNone/>
            </a:pPr>
            <a:endParaRPr lang="en-US" sz="2800" baseline="-25000" dirty="0" smtClean="0"/>
          </a:p>
          <a:p>
            <a:pPr>
              <a:buNone/>
            </a:pPr>
            <a:endParaRPr lang="en-US" sz="2800" baseline="-25000" dirty="0" smtClean="0"/>
          </a:p>
          <a:p>
            <a:pPr>
              <a:buNone/>
            </a:pPr>
            <a:endParaRPr lang="en-US" sz="2800" baseline="-25000" dirty="0" smtClean="0"/>
          </a:p>
          <a:p>
            <a:pPr>
              <a:buNone/>
            </a:pPr>
            <a:endParaRPr lang="en-US" sz="2800" baseline="-25000" dirty="0" smtClean="0"/>
          </a:p>
          <a:p>
            <a:pPr>
              <a:buNone/>
            </a:pPr>
            <a:endParaRPr lang="en-US" sz="2800" baseline="-25000" dirty="0" smtClean="0"/>
          </a:p>
          <a:p>
            <a:pPr>
              <a:buNone/>
            </a:pPr>
            <a:endParaRPr lang="en-US" sz="2800" baseline="-25000" dirty="0" smtClean="0"/>
          </a:p>
          <a:p>
            <a:pPr>
              <a:buNone/>
            </a:pPr>
            <a:endParaRPr lang="en-US" sz="2800" baseline="-25000" dirty="0" smtClean="0"/>
          </a:p>
          <a:p>
            <a:pPr>
              <a:buNone/>
            </a:pPr>
            <a:endParaRPr lang="en-US" sz="2800" baseline="-25000" dirty="0" smtClean="0"/>
          </a:p>
          <a:p>
            <a:pPr>
              <a:buNone/>
            </a:pPr>
            <a:endParaRPr lang="en-US" sz="2800" baseline="-25000" dirty="0" smtClean="0"/>
          </a:p>
          <a:p>
            <a:pPr>
              <a:buNone/>
            </a:pPr>
            <a:endParaRPr lang="en-US" sz="2800" baseline="-25000" dirty="0" smtClean="0"/>
          </a:p>
          <a:p>
            <a:pPr>
              <a:buNone/>
            </a:pPr>
            <a:endParaRPr lang="en-US" sz="2800" baseline="-25000" dirty="0" smtClean="0"/>
          </a:p>
          <a:p>
            <a:pPr>
              <a:buNone/>
            </a:pPr>
            <a:endParaRPr lang="en-US" sz="2800" baseline="-25000" dirty="0" smtClean="0"/>
          </a:p>
          <a:p>
            <a:pPr>
              <a:buNone/>
            </a:pPr>
            <a:r>
              <a:rPr lang="en-US" sz="2800" baseline="-25000" dirty="0" smtClean="0"/>
              <a:t> </a:t>
            </a:r>
          </a:p>
          <a:p>
            <a:endParaRPr lang="en-US" sz="2800" baseline="-25000" dirty="0" smtClean="0"/>
          </a:p>
          <a:p>
            <a:pPr>
              <a:buNone/>
            </a:pPr>
            <a:endParaRPr lang="en-US" sz="2800" baseline="-25000" dirty="0"/>
          </a:p>
        </p:txBody>
      </p:sp>
      <p:pic>
        <p:nvPicPr>
          <p:cNvPr id="4" name="Picture 3" descr="true mu blank no alph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2514600"/>
            <a:ext cx="5294947" cy="3740150"/>
          </a:xfrm>
          <a:prstGeom prst="rect">
            <a:avLst/>
          </a:prstGeom>
        </p:spPr>
      </p:pic>
      <p:sp>
        <p:nvSpPr>
          <p:cNvPr id="5" name="Left Brace 4"/>
          <p:cNvSpPr/>
          <p:nvPr/>
        </p:nvSpPr>
        <p:spPr>
          <a:xfrm rot="5400000">
            <a:off x="4419600" y="5105400"/>
            <a:ext cx="304800" cy="914400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419600" y="51054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relationship between d and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have more power to detect large effects (big d) than small ones (little d).</a:t>
            </a:r>
            <a:endParaRPr lang="en-US" dirty="0"/>
          </a:p>
        </p:txBody>
      </p:sp>
      <p:pic>
        <p:nvPicPr>
          <p:cNvPr id="4" name="Picture 3" descr="small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3818" y="3124200"/>
            <a:ext cx="3530556" cy="2825750"/>
          </a:xfrm>
          <a:prstGeom prst="rect">
            <a:avLst/>
          </a:prstGeom>
        </p:spPr>
      </p:pic>
      <p:pic>
        <p:nvPicPr>
          <p:cNvPr id="5" name="Picture 4" descr="big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799" y="3124200"/>
            <a:ext cx="4466763" cy="2819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09800" y="6019800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Big 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248400" y="6019800"/>
            <a:ext cx="846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Small 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determines power?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Because it affects the shape of the sampling distributions, N also affects power—higher N means more power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 descr="true mu 1-be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2971800"/>
            <a:ext cx="4000427" cy="2825750"/>
          </a:xfrm>
          <a:prstGeom prst="rect">
            <a:avLst/>
          </a:prstGeom>
        </p:spPr>
      </p:pic>
      <p:pic>
        <p:nvPicPr>
          <p:cNvPr id="5" name="Picture 4" descr="true mu 1-beta high 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2971800"/>
            <a:ext cx="4013980" cy="28130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28800" y="5867400"/>
            <a:ext cx="989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Lower 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24600" y="5867400"/>
            <a:ext cx="1040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Higher 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determines power?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Because power is represented by the area of the sampling distribution of the true (or alternative) mean that is in the region of rejection of the null hypothesis, </a:t>
            </a:r>
            <a:r>
              <a:rPr lang="el-GR" dirty="0" smtClean="0">
                <a:latin typeface="Cambria Math"/>
                <a:ea typeface="Cambria Math"/>
              </a:rPr>
              <a:t>α</a:t>
            </a:r>
            <a:r>
              <a:rPr lang="en-US" dirty="0" smtClean="0">
                <a:ea typeface="Cambria Math"/>
              </a:rPr>
              <a:t> also affects power</a:t>
            </a:r>
          </a:p>
          <a:p>
            <a:r>
              <a:rPr lang="en-US" dirty="0" smtClean="0">
                <a:ea typeface="Cambria Math"/>
              </a:rPr>
              <a:t>Note these graphs give </a:t>
            </a:r>
            <a:r>
              <a:rPr lang="el-GR" dirty="0" smtClean="0">
                <a:latin typeface="Cambria Math"/>
                <a:ea typeface="Cambria Math"/>
              </a:rPr>
              <a:t>α</a:t>
            </a:r>
            <a:r>
              <a:rPr lang="en-US" dirty="0" smtClean="0">
                <a:ea typeface="Cambria Math"/>
              </a:rPr>
              <a:t> and </a:t>
            </a:r>
            <a:r>
              <a:rPr lang="el-GR" dirty="0" smtClean="0">
                <a:latin typeface="Cambria Math"/>
                <a:ea typeface="Cambria Math"/>
              </a:rPr>
              <a:t>β</a:t>
            </a:r>
            <a:r>
              <a:rPr lang="en-US" dirty="0" smtClean="0">
                <a:ea typeface="Cambria Math"/>
              </a:rPr>
              <a:t> rather than 1-</a:t>
            </a:r>
            <a:r>
              <a:rPr lang="el-GR" dirty="0" smtClean="0">
                <a:latin typeface="Cambria Math"/>
                <a:ea typeface="Cambria Math"/>
              </a:rPr>
              <a:t>β</a:t>
            </a:r>
            <a:r>
              <a:rPr lang="en-US" dirty="0" smtClean="0">
                <a:latin typeface="Cambria Math"/>
                <a:ea typeface="Cambria Math"/>
              </a:rPr>
              <a:t> (power)</a:t>
            </a:r>
            <a:r>
              <a:rPr lang="en-US" dirty="0" smtClean="0">
                <a:ea typeface="Cambria Math"/>
              </a:rPr>
              <a:t>, which is what we’ve seen in previous graphs</a:t>
            </a:r>
          </a:p>
          <a:p>
            <a:endParaRPr lang="en-US" dirty="0" smtClean="0">
              <a:ea typeface="Cambria Math"/>
            </a:endParaRPr>
          </a:p>
          <a:p>
            <a:endParaRPr lang="en-US" dirty="0" smtClean="0">
              <a:ea typeface="Cambria Math"/>
            </a:endParaRPr>
          </a:p>
          <a:p>
            <a:endParaRPr lang="en-US" dirty="0" smtClean="0">
              <a:ea typeface="Cambria Math"/>
            </a:endParaRPr>
          </a:p>
          <a:p>
            <a:endParaRPr lang="en-US" dirty="0" smtClean="0">
              <a:ea typeface="Cambria Math"/>
            </a:endParaRPr>
          </a:p>
          <a:p>
            <a:endParaRPr lang="en-US" dirty="0" smtClean="0">
              <a:ea typeface="Cambria Math"/>
            </a:endParaRPr>
          </a:p>
          <a:p>
            <a:endParaRPr lang="en-US" dirty="0" smtClean="0">
              <a:ea typeface="Cambria Math"/>
            </a:endParaRPr>
          </a:p>
          <a:p>
            <a:endParaRPr lang="en-US" dirty="0" smtClean="0">
              <a:ea typeface="Cambria Math"/>
            </a:endParaRPr>
          </a:p>
          <a:p>
            <a:endParaRPr lang="en-US" dirty="0" smtClean="0">
              <a:ea typeface="Cambria Math"/>
            </a:endParaRPr>
          </a:p>
          <a:p>
            <a:endParaRPr lang="en-US" dirty="0" smtClean="0">
              <a:ea typeface="Cambria Math"/>
            </a:endParaRPr>
          </a:p>
          <a:p>
            <a:pPr>
              <a:buNone/>
            </a:pPr>
            <a:r>
              <a:rPr lang="en-US" dirty="0" smtClean="0">
                <a:ea typeface="Cambria Math"/>
              </a:rPr>
              <a:t> </a:t>
            </a:r>
            <a:endParaRPr lang="en-US" dirty="0"/>
          </a:p>
        </p:txBody>
      </p:sp>
      <p:pic>
        <p:nvPicPr>
          <p:cNvPr id="4" name="Picture 3" descr="true mu new alph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400" y="3124200"/>
            <a:ext cx="3676797" cy="2597150"/>
          </a:xfrm>
          <a:prstGeom prst="rect">
            <a:avLst/>
          </a:prstGeom>
        </p:spPr>
      </p:pic>
      <p:pic>
        <p:nvPicPr>
          <p:cNvPr id="6" name="Picture 5" descr="true mu old alph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1793" y="3124200"/>
            <a:ext cx="3667807" cy="2590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33600" y="5791200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Higher </a:t>
            </a:r>
            <a:r>
              <a:rPr lang="el-GR" dirty="0" smtClean="0">
                <a:latin typeface="Cambria Math"/>
                <a:ea typeface="Cambria Math"/>
              </a:rPr>
              <a:t>α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96000" y="5791200"/>
            <a:ext cx="944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Lower </a:t>
            </a:r>
            <a:r>
              <a:rPr lang="el-GR" dirty="0" smtClean="0">
                <a:latin typeface="Cambria Math"/>
                <a:ea typeface="Cambria Math"/>
              </a:rPr>
              <a:t>α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determines power?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Power is determined by d, N, and </a:t>
            </a:r>
            <a:r>
              <a:rPr lang="el-GR" dirty="0" smtClean="0">
                <a:latin typeface="Cambria Math"/>
                <a:ea typeface="Cambria Math"/>
              </a:rPr>
              <a:t>α</a:t>
            </a:r>
            <a:endParaRPr lang="en-US" dirty="0" smtClean="0">
              <a:latin typeface="Cambria Math"/>
              <a:ea typeface="Cambria Math"/>
            </a:endParaRPr>
          </a:p>
          <a:p>
            <a:r>
              <a:rPr lang="en-US" dirty="0" smtClean="0">
                <a:ea typeface="Cambria Math"/>
              </a:rPr>
              <a:t>d and N are both captured, in general by</a:t>
            </a:r>
          </a:p>
          <a:p>
            <a:endParaRPr lang="en-US" dirty="0" smtClean="0">
              <a:latin typeface="Cambria Math"/>
              <a:ea typeface="Cambria Math"/>
            </a:endParaRPr>
          </a:p>
          <a:p>
            <a:r>
              <a:rPr lang="en-US" dirty="0" smtClean="0">
                <a:ea typeface="Cambria Math"/>
              </a:rPr>
              <a:t>For single sample t-tests </a:t>
            </a:r>
          </a:p>
          <a:p>
            <a:r>
              <a:rPr lang="en-US" dirty="0" smtClean="0">
                <a:ea typeface="Cambria Math"/>
              </a:rPr>
              <a:t>You can then look up the power of a given </a:t>
            </a:r>
            <a:r>
              <a:rPr lang="el-GR" dirty="0" smtClean="0">
                <a:latin typeface="Cambria Math"/>
                <a:ea typeface="Cambria Math"/>
              </a:rPr>
              <a:t>δ</a:t>
            </a:r>
            <a:r>
              <a:rPr lang="en-US" dirty="0" smtClean="0">
                <a:latin typeface="Cambria Math"/>
                <a:ea typeface="Cambria Math"/>
              </a:rPr>
              <a:t> </a:t>
            </a:r>
            <a:r>
              <a:rPr lang="en-US" dirty="0" smtClean="0">
                <a:ea typeface="Cambria Math"/>
              </a:rPr>
              <a:t>associated with different levels of </a:t>
            </a:r>
            <a:r>
              <a:rPr lang="el-GR" dirty="0" smtClean="0">
                <a:latin typeface="Cambria Math"/>
                <a:ea typeface="Cambria Math"/>
              </a:rPr>
              <a:t>α</a:t>
            </a:r>
            <a:r>
              <a:rPr lang="en-US" dirty="0" smtClean="0">
                <a:latin typeface="Cambria Math"/>
                <a:ea typeface="Cambria Math"/>
              </a:rPr>
              <a:t> </a:t>
            </a:r>
            <a:r>
              <a:rPr lang="en-US" sz="2800" dirty="0" smtClean="0">
                <a:latin typeface="Cambria Math"/>
                <a:ea typeface="Cambria Math"/>
              </a:rPr>
              <a:t>(in Table D in back of book)</a:t>
            </a:r>
            <a:endParaRPr lang="en-US" sz="2800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514600" y="3429000"/>
          <a:ext cx="5940425" cy="498475"/>
        </p:xfrm>
        <a:graphic>
          <a:graphicData uri="http://schemas.openxmlformats.org/presentationml/2006/ole">
            <p:oleObj spid="_x0000_s1026" name="Document" r:id="rId3" imgW="5940848" imgH="498954" progId="Word.Document.12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600200" y="2819400"/>
          <a:ext cx="5940425" cy="446087"/>
        </p:xfrm>
        <a:graphic>
          <a:graphicData uri="http://schemas.openxmlformats.org/presentationml/2006/ole">
            <p:oleObj spid="_x0000_s1027" name="Document" r:id="rId4" imgW="5940848" imgH="445958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3"/>
          <p:cNvSpPr txBox="1">
            <a:spLocks noChangeArrowheads="1"/>
          </p:cNvSpPr>
          <p:nvPr/>
        </p:nvSpPr>
        <p:spPr bwMode="auto">
          <a:xfrm>
            <a:off x="762000" y="990600"/>
            <a:ext cx="7845425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                                           </a:t>
            </a:r>
            <a:r>
              <a:rPr lang="en-US" b="1"/>
              <a:t>Problem</a:t>
            </a:r>
            <a:endParaRPr lang="en-US"/>
          </a:p>
          <a:p>
            <a:pPr algn="l"/>
            <a:endParaRPr lang="en-US"/>
          </a:p>
          <a:p>
            <a:pPr algn="l"/>
            <a:r>
              <a:rPr lang="en-US"/>
              <a:t>You develop a new measure of social efficacy for adolescent</a:t>
            </a:r>
          </a:p>
          <a:p>
            <a:pPr algn="l"/>
            <a:r>
              <a:rPr lang="en-US"/>
              <a:t>girls, with 24 items on a 3-point scale.  The scale seems to</a:t>
            </a:r>
          </a:p>
          <a:p>
            <a:pPr algn="l"/>
            <a:r>
              <a:rPr lang="en-US"/>
              <a:t>have </a:t>
            </a:r>
            <a:r>
              <a:rPr lang="en-US">
                <a:sym typeface="Symbol" pitchFamily="18" charset="2"/>
              </a:rPr>
              <a:t> = 18, and  = 16. </a:t>
            </a:r>
          </a:p>
          <a:p>
            <a:pPr algn="l"/>
            <a:endParaRPr lang="en-US">
              <a:sym typeface="Symbol" pitchFamily="18" charset="2"/>
            </a:endParaRPr>
          </a:p>
          <a:p>
            <a:pPr algn="l"/>
            <a:r>
              <a:rPr lang="en-US">
                <a:sym typeface="Symbol" pitchFamily="18" charset="2"/>
              </a:rPr>
              <a:t>You are asked to evaluate a new program to promote social</a:t>
            </a:r>
          </a:p>
          <a:p>
            <a:pPr algn="l"/>
            <a:r>
              <a:rPr lang="en-US">
                <a:sym typeface="Symbol" pitchFamily="18" charset="2"/>
              </a:rPr>
              <a:t>efficacy in adolescent girls, and want to use your scale.  You </a:t>
            </a:r>
          </a:p>
          <a:p>
            <a:pPr algn="l"/>
            <a:r>
              <a:rPr lang="en-US">
                <a:sym typeface="Symbol" pitchFamily="18" charset="2"/>
              </a:rPr>
              <a:t>sample 16, but alas find that the sample mean of 22 does not </a:t>
            </a:r>
          </a:p>
          <a:p>
            <a:pPr algn="l"/>
            <a:r>
              <a:rPr lang="en-US">
                <a:sym typeface="Symbol" pitchFamily="18" charset="2"/>
              </a:rPr>
              <a:t>allow you to reject the null hypothesis at =.05.</a:t>
            </a:r>
          </a:p>
          <a:p>
            <a:pPr algn="l"/>
            <a:endParaRPr lang="en-US">
              <a:sym typeface="Symbol" pitchFamily="18" charset="2"/>
            </a:endParaRPr>
          </a:p>
          <a:p>
            <a:pPr algn="l"/>
            <a:r>
              <a:rPr lang="en-US">
                <a:sym typeface="Symbol" pitchFamily="18" charset="2"/>
              </a:rPr>
              <a:t>You’re really really frustrated because you think that a 4-point</a:t>
            </a:r>
          </a:p>
          <a:p>
            <a:pPr algn="l"/>
            <a:r>
              <a:rPr lang="en-US">
                <a:sym typeface="Symbol" pitchFamily="18" charset="2"/>
              </a:rPr>
              <a:t>difference is meaningful.  What should your next steps be?</a:t>
            </a:r>
          </a:p>
          <a:p>
            <a:pPr algn="l"/>
            <a:endParaRPr lang="en-US">
              <a:sym typeface="Symbol" pitchFamily="18" charset="2"/>
            </a:endParaRPr>
          </a:p>
          <a:p>
            <a:pPr algn="l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027"/>
          <p:cNvSpPr txBox="1">
            <a:spLocks noChangeArrowheads="1"/>
          </p:cNvSpPr>
          <p:nvPr/>
        </p:nvSpPr>
        <p:spPr bwMode="auto">
          <a:xfrm>
            <a:off x="1425575" y="228600"/>
            <a:ext cx="17828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CC0000"/>
                </a:solidFill>
                <a:cs typeface="Times New Roman" pitchFamily="18" charset="0"/>
                <a:sym typeface="Symbol" pitchFamily="18" charset="2"/>
              </a:rPr>
              <a:t></a:t>
            </a:r>
            <a:r>
              <a:rPr lang="en-US" sz="2000" i="1" dirty="0">
                <a:solidFill>
                  <a:srgbClr val="CC0000"/>
                </a:solidFill>
                <a:cs typeface="Times New Roman" pitchFamily="18" charset="0"/>
                <a:sym typeface="Symbol" pitchFamily="18" charset="2"/>
              </a:rPr>
              <a:t> = </a:t>
            </a:r>
            <a:r>
              <a:rPr lang="en-US" sz="2000" b="1" dirty="0">
                <a:solidFill>
                  <a:srgbClr val="CC0000"/>
                </a:solidFill>
                <a:cs typeface="Times New Roman" pitchFamily="18" charset="0"/>
                <a:sym typeface="Symbol" pitchFamily="18" charset="2"/>
              </a:rPr>
              <a:t>d</a:t>
            </a:r>
            <a:r>
              <a:rPr lang="en-US" sz="2000" dirty="0">
                <a:solidFill>
                  <a:srgbClr val="CC0000"/>
                </a:solidFill>
                <a:cs typeface="Times New Roman" pitchFamily="18" charset="0"/>
                <a:sym typeface="Symbol" pitchFamily="18" charset="2"/>
              </a:rPr>
              <a:t>   x   </a:t>
            </a:r>
            <a:r>
              <a:rPr lang="en-US" sz="2000" i="1" dirty="0">
                <a:solidFill>
                  <a:srgbClr val="CC0000"/>
                </a:solidFill>
                <a:cs typeface="Times New Roman" pitchFamily="18" charset="0"/>
                <a:sym typeface="Symbol" pitchFamily="18" charset="2"/>
              </a:rPr>
              <a:t>f </a:t>
            </a:r>
            <a:r>
              <a:rPr lang="en-US" sz="2000" dirty="0">
                <a:solidFill>
                  <a:srgbClr val="CC0000"/>
                </a:solidFill>
                <a:cs typeface="Times New Roman" pitchFamily="18" charset="0"/>
                <a:sym typeface="Symbol" pitchFamily="18" charset="2"/>
              </a:rPr>
              <a:t>(</a:t>
            </a:r>
            <a:r>
              <a:rPr lang="en-US" sz="2000" i="1" dirty="0">
                <a:solidFill>
                  <a:srgbClr val="CC0000"/>
                </a:solidFill>
                <a:cs typeface="Times New Roman" pitchFamily="18" charset="0"/>
                <a:sym typeface="Symbol" pitchFamily="18" charset="2"/>
              </a:rPr>
              <a:t>N</a:t>
            </a:r>
            <a:r>
              <a:rPr lang="en-US" sz="2000" dirty="0">
                <a:solidFill>
                  <a:srgbClr val="CC0000"/>
                </a:solidFill>
                <a:cs typeface="Times New Roman" pitchFamily="18" charset="0"/>
                <a:sym typeface="Symbol" pitchFamily="18" charset="2"/>
              </a:rPr>
              <a:t>)</a:t>
            </a:r>
          </a:p>
        </p:txBody>
      </p:sp>
      <p:sp>
        <p:nvSpPr>
          <p:cNvPr id="15363" name="Text Box 1028"/>
          <p:cNvSpPr txBox="1">
            <a:spLocks noChangeArrowheads="1"/>
          </p:cNvSpPr>
          <p:nvPr/>
        </p:nvSpPr>
        <p:spPr bwMode="auto">
          <a:xfrm>
            <a:off x="6019800" y="381000"/>
            <a:ext cx="1326004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cs typeface="Times New Roman" pitchFamily="18" charset="0"/>
                <a:sym typeface="Symbol" pitchFamily="18" charset="2"/>
              </a:rPr>
              <a:t></a:t>
            </a:r>
            <a:r>
              <a:rPr lang="en-US" sz="2000" i="1" dirty="0">
                <a:cs typeface="Times New Roman" pitchFamily="18" charset="0"/>
                <a:sym typeface="Symbol" pitchFamily="18" charset="2"/>
              </a:rPr>
              <a:t> = </a:t>
            </a:r>
            <a:r>
              <a:rPr lang="en-US" sz="2000" b="1" dirty="0">
                <a:cs typeface="Times New Roman" pitchFamily="18" charset="0"/>
                <a:sym typeface="Symbol" pitchFamily="18" charset="2"/>
              </a:rPr>
              <a:t>d</a:t>
            </a:r>
            <a:r>
              <a:rPr lang="en-US" sz="2000" dirty="0"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000" i="1" dirty="0">
                <a:cs typeface="Times New Roman" pitchFamily="18" charset="0"/>
                <a:sym typeface="Symbol" pitchFamily="18" charset="2"/>
              </a:rPr>
              <a:t>N </a:t>
            </a:r>
            <a:r>
              <a:rPr lang="en-US" sz="2000" baseline="30000" dirty="0">
                <a:cs typeface="Times New Roman" pitchFamily="18" charset="0"/>
                <a:sym typeface="Symbol" pitchFamily="18" charset="2"/>
              </a:rPr>
              <a:t>1/2</a:t>
            </a:r>
            <a:endParaRPr lang="en-US" sz="2000" dirty="0">
              <a:cs typeface="Times New Roman" pitchFamily="18" charset="0"/>
              <a:sym typeface="Symbol" pitchFamily="18" charset="2"/>
            </a:endParaRPr>
          </a:p>
          <a:p>
            <a:endParaRPr lang="en-US" dirty="0"/>
          </a:p>
        </p:txBody>
      </p:sp>
      <p:sp>
        <p:nvSpPr>
          <p:cNvPr id="15364" name="Text Box 1029"/>
          <p:cNvSpPr txBox="1">
            <a:spLocks noChangeArrowheads="1"/>
          </p:cNvSpPr>
          <p:nvPr/>
        </p:nvSpPr>
        <p:spPr bwMode="auto">
          <a:xfrm>
            <a:off x="5999163" y="1225550"/>
            <a:ext cx="176843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CC0000"/>
                </a:solidFill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000" b="1" dirty="0">
                <a:cs typeface="Times New Roman" pitchFamily="18" charset="0"/>
                <a:sym typeface="Symbol" pitchFamily="18" charset="2"/>
              </a:rPr>
              <a:t>d</a:t>
            </a:r>
            <a:r>
              <a:rPr lang="en-US" sz="2000" dirty="0">
                <a:cs typeface="Times New Roman" pitchFamily="18" charset="0"/>
                <a:sym typeface="Symbol" pitchFamily="18" charset="2"/>
              </a:rPr>
              <a:t> = 4/16 = .25</a:t>
            </a:r>
          </a:p>
          <a:p>
            <a:r>
              <a:rPr lang="en-US" sz="2000" i="1" dirty="0">
                <a:cs typeface="Times New Roman" pitchFamily="18" charset="0"/>
                <a:sym typeface="Symbol" pitchFamily="18" charset="2"/>
              </a:rPr>
              <a:t>N</a:t>
            </a:r>
            <a:r>
              <a:rPr lang="en-US" sz="2000" dirty="0">
                <a:cs typeface="Times New Roman" pitchFamily="18" charset="0"/>
                <a:sym typeface="Symbol" pitchFamily="18" charset="2"/>
              </a:rPr>
              <a:t> = 16 </a:t>
            </a:r>
          </a:p>
          <a:p>
            <a:endParaRPr lang="en-US" sz="2000" dirty="0">
              <a:cs typeface="Times New Roman" pitchFamily="18" charset="0"/>
              <a:sym typeface="Symbol" pitchFamily="18" charset="2"/>
            </a:endParaRPr>
          </a:p>
          <a:p>
            <a:r>
              <a:rPr lang="en-US" sz="2000" dirty="0">
                <a:cs typeface="Times New Roman" pitchFamily="18" charset="0"/>
                <a:sym typeface="Symbol" pitchFamily="18" charset="2"/>
              </a:rPr>
              <a:t> = 1.0</a:t>
            </a:r>
            <a:endParaRPr lang="en-US" dirty="0"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5365" name="Text Box 1030"/>
          <p:cNvSpPr txBox="1">
            <a:spLocks noChangeArrowheads="1"/>
          </p:cNvSpPr>
          <p:nvPr/>
        </p:nvSpPr>
        <p:spPr bwMode="auto">
          <a:xfrm>
            <a:off x="4625584" y="3276600"/>
            <a:ext cx="45184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CC0000"/>
                </a:solidFill>
              </a:rPr>
              <a:t>What would it take for power = .80?</a:t>
            </a:r>
          </a:p>
        </p:txBody>
      </p:sp>
      <p:sp>
        <p:nvSpPr>
          <p:cNvPr id="15366" name="Text Box 1031"/>
          <p:cNvSpPr txBox="1">
            <a:spLocks noChangeArrowheads="1"/>
          </p:cNvSpPr>
          <p:nvPr/>
        </p:nvSpPr>
        <p:spPr bwMode="auto">
          <a:xfrm>
            <a:off x="5056188" y="4419600"/>
            <a:ext cx="32752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rgbClr val="CC0000"/>
                </a:solidFill>
              </a:rPr>
              <a:t>N</a:t>
            </a:r>
            <a:r>
              <a:rPr lang="en-US" sz="2400" dirty="0">
                <a:solidFill>
                  <a:srgbClr val="CC0000"/>
                </a:solidFill>
              </a:rPr>
              <a:t> = (</a:t>
            </a:r>
            <a:r>
              <a:rPr lang="en-US" sz="2400" dirty="0">
                <a:solidFill>
                  <a:srgbClr val="CC0000"/>
                </a:solidFill>
                <a:cs typeface="Times New Roman" pitchFamily="18" charset="0"/>
                <a:sym typeface="Symbol" pitchFamily="18" charset="2"/>
              </a:rPr>
              <a:t></a:t>
            </a:r>
            <a:r>
              <a:rPr lang="en-US" sz="2400" i="1" dirty="0">
                <a:solidFill>
                  <a:srgbClr val="CC0000"/>
                </a:solidFill>
                <a:cs typeface="Times New Roman" pitchFamily="18" charset="0"/>
                <a:sym typeface="Symbol" pitchFamily="18" charset="2"/>
              </a:rPr>
              <a:t> / </a:t>
            </a:r>
            <a:r>
              <a:rPr lang="en-US" sz="2400" b="1" dirty="0">
                <a:solidFill>
                  <a:srgbClr val="CC0000"/>
                </a:solidFill>
                <a:cs typeface="Times New Roman" pitchFamily="18" charset="0"/>
                <a:sym typeface="Symbol" pitchFamily="18" charset="2"/>
              </a:rPr>
              <a:t>d</a:t>
            </a:r>
            <a:r>
              <a:rPr lang="en-US" sz="2400" dirty="0">
                <a:solidFill>
                  <a:srgbClr val="CC0000"/>
                </a:solidFill>
                <a:cs typeface="Times New Roman" pitchFamily="18" charset="0"/>
                <a:sym typeface="Symbol" pitchFamily="18" charset="2"/>
              </a:rPr>
              <a:t> )</a:t>
            </a:r>
            <a:r>
              <a:rPr lang="en-US" sz="2400" baseline="30000" dirty="0">
                <a:solidFill>
                  <a:srgbClr val="CC0000"/>
                </a:solidFill>
                <a:cs typeface="Times New Roman" pitchFamily="18" charset="0"/>
                <a:sym typeface="Symbol" pitchFamily="18" charset="2"/>
              </a:rPr>
              <a:t>2</a:t>
            </a:r>
          </a:p>
          <a:p>
            <a:endParaRPr lang="en-US" sz="2400" baseline="30000" dirty="0">
              <a:solidFill>
                <a:srgbClr val="CC0000"/>
              </a:solidFill>
              <a:cs typeface="Times New Roman" pitchFamily="18" charset="0"/>
              <a:sym typeface="Symbol" pitchFamily="18" charset="2"/>
            </a:endParaRPr>
          </a:p>
          <a:p>
            <a:r>
              <a:rPr lang="en-US" sz="2400" dirty="0">
                <a:solidFill>
                  <a:srgbClr val="CC0000"/>
                </a:solidFill>
                <a:cs typeface="Times New Roman" pitchFamily="18" charset="0"/>
                <a:sym typeface="Symbol" pitchFamily="18" charset="2"/>
              </a:rPr>
              <a:t>N =  (2.8 / .25)</a:t>
            </a:r>
            <a:r>
              <a:rPr lang="en-US" sz="2400" baseline="30000" dirty="0">
                <a:solidFill>
                  <a:srgbClr val="CC0000"/>
                </a:solidFill>
                <a:cs typeface="Times New Roman" pitchFamily="18" charset="0"/>
                <a:sym typeface="Symbol" pitchFamily="18" charset="2"/>
              </a:rPr>
              <a:t>2 </a:t>
            </a:r>
            <a:r>
              <a:rPr lang="en-US" sz="2400" dirty="0">
                <a:solidFill>
                  <a:srgbClr val="CC0000"/>
                </a:solidFill>
                <a:cs typeface="Times New Roman" pitchFamily="18" charset="0"/>
                <a:sym typeface="Symbol" pitchFamily="18" charset="2"/>
              </a:rPr>
              <a:t>= 125.44</a:t>
            </a:r>
          </a:p>
        </p:txBody>
      </p:sp>
      <p:pic>
        <p:nvPicPr>
          <p:cNvPr id="15367" name="Picture 10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066800"/>
            <a:ext cx="4343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Power reflects our ability to correctly reject the null hypothesis when it is false</a:t>
            </a:r>
          </a:p>
          <a:p>
            <a:r>
              <a:rPr lang="en-US" dirty="0" smtClean="0"/>
              <a:t>Must have a specific alternative hypothesis in mind</a:t>
            </a:r>
          </a:p>
          <a:p>
            <a:pPr lvl="1"/>
            <a:r>
              <a:rPr lang="en-US" dirty="0" smtClean="0"/>
              <a:t>Alternatively, we can specify a target power level and, with a particular sample size determine how big of an effect we will be able to detect</a:t>
            </a:r>
          </a:p>
          <a:p>
            <a:r>
              <a:rPr lang="en-US" dirty="0" smtClean="0"/>
              <a:t>We have higher power with larger samples and when testing for large effect sizes</a:t>
            </a:r>
          </a:p>
          <a:p>
            <a:r>
              <a:rPr lang="en-US" dirty="0" smtClean="0"/>
              <a:t>There is a tradeoff between </a:t>
            </a:r>
            <a:r>
              <a:rPr lang="el-GR" dirty="0" smtClean="0">
                <a:latin typeface="Cambria Math"/>
                <a:ea typeface="Cambria Math"/>
              </a:rPr>
              <a:t>α</a:t>
            </a:r>
            <a:r>
              <a:rPr lang="en-US" dirty="0" smtClean="0">
                <a:ea typeface="Cambria Math"/>
              </a:rPr>
              <a:t> and power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c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ection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section</Template>
  <TotalTime>835</TotalTime>
  <Words>825</Words>
  <Application>Microsoft Office PowerPoint</Application>
  <PresentationFormat>On-screen Show (4:3)</PresentationFormat>
  <Paragraphs>192</Paragraphs>
  <Slides>21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section</vt:lpstr>
      <vt:lpstr>Document</vt:lpstr>
      <vt:lpstr>Week 8 – Power!</vt:lpstr>
      <vt:lpstr>Goals</vt:lpstr>
      <vt:lpstr>Types of t-tests</vt:lpstr>
      <vt:lpstr>Type I and Type II errors</vt:lpstr>
      <vt:lpstr>Type I and Type II errors</vt:lpstr>
      <vt:lpstr>Type I errors</vt:lpstr>
      <vt:lpstr>1-α</vt:lpstr>
      <vt:lpstr>What if H0 is false?</vt:lpstr>
      <vt:lpstr>Type I and Type II errors</vt:lpstr>
      <vt:lpstr>What if H0 is false?</vt:lpstr>
      <vt:lpstr>Type II errors</vt:lpstr>
      <vt:lpstr>Power: 1-β</vt:lpstr>
      <vt:lpstr>What determines power?</vt:lpstr>
      <vt:lpstr>The relationship between d and power</vt:lpstr>
      <vt:lpstr>What determines power?</vt:lpstr>
      <vt:lpstr>What determines power?</vt:lpstr>
      <vt:lpstr>What determines power?</vt:lpstr>
      <vt:lpstr>Slide 18</vt:lpstr>
      <vt:lpstr>Slide 19</vt:lpstr>
      <vt:lpstr>Power summary</vt:lpstr>
      <vt:lpstr>Questions?</vt:lpstr>
    </vt:vector>
  </TitlesOfParts>
  <Company>Stanford Computing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Melissa Kemmerle</dc:creator>
  <cp:lastModifiedBy>hakuta</cp:lastModifiedBy>
  <cp:revision>55</cp:revision>
  <dcterms:created xsi:type="dcterms:W3CDTF">2010-11-11T19:08:39Z</dcterms:created>
  <dcterms:modified xsi:type="dcterms:W3CDTF">2012-11-28T18:26:12Z</dcterms:modified>
</cp:coreProperties>
</file>